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4"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Glacial Indifference" panose="020B0604020202020204" charset="0"/>
      <p:regular r:id="rId14"/>
    </p:embeddedFont>
    <p:embeddedFont>
      <p:font typeface="Glacial Indifference Bold" panose="020B0604020202020204" charset="0"/>
      <p:regular r:id="rId15"/>
      <p:bold r:id="rId16"/>
    </p:embeddedFont>
    <p:embeddedFont>
      <p:font typeface="Helvetica" panose="020B0604020202020204" pitchFamily="34" charset="0"/>
      <p:regular r:id="rId17"/>
      <p:bold r:id="rId18"/>
      <p:italic r:id="rId19"/>
      <p:boldItalic r:id="rId20"/>
    </p:embeddedFont>
    <p:embeddedFont>
      <p:font typeface="League Spartan" panose="020B0604020202020204" charset="0"/>
      <p:regular r:id="rId21"/>
      <p:bold r:id="rId22"/>
    </p:embeddedFont>
    <p:embeddedFont>
      <p:font typeface="Mont Bold" panose="020B0604020202020204" charset="0"/>
      <p:regular r:id="rId23"/>
      <p:bold r:id="rId24"/>
    </p:embeddedFont>
    <p:embeddedFont>
      <p:font typeface="Poppins" panose="000005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86" autoAdjust="0"/>
    <p:restoredTop sz="94625" autoAdjust="0"/>
  </p:normalViewPr>
  <p:slideViewPr>
    <p:cSldViewPr>
      <p:cViewPr>
        <p:scale>
          <a:sx n="41" d="100"/>
          <a:sy n="41" d="100"/>
        </p:scale>
        <p:origin x="640" y="13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1248225" y="563046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228600" y="3644519"/>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Three Techies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6909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107593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mj-lt"/>
              </a:rPr>
              <a:t>Problem</a:t>
            </a:r>
            <a:r>
              <a:rPr lang="en-US" sz="7967" u="none" strike="noStrike" dirty="0">
                <a:solidFill>
                  <a:srgbClr val="F5F5F3"/>
                </a:solidFill>
                <a:latin typeface="League Spartan"/>
              </a:rPr>
              <a:t> </a:t>
            </a:r>
            <a:r>
              <a:rPr lang="en-US" sz="7967" u="none" strike="noStrike" dirty="0">
                <a:solidFill>
                  <a:srgbClr val="F5F5F3"/>
                </a:solidFill>
              </a:rPr>
              <a:t>statement</a:t>
            </a:r>
          </a:p>
        </p:txBody>
      </p:sp>
      <p:sp>
        <p:nvSpPr>
          <p:cNvPr id="6" name="TextBox 6"/>
          <p:cNvSpPr txBox="1"/>
          <p:nvPr/>
        </p:nvSpPr>
        <p:spPr>
          <a:xfrm>
            <a:off x="903091" y="4315198"/>
            <a:ext cx="7696631" cy="615553"/>
          </a:xfrm>
          <a:prstGeom prst="rect">
            <a:avLst/>
          </a:prstGeom>
        </p:spPr>
        <p:txBody>
          <a:bodyPr lIns="0" tIns="0" rIns="0" bIns="0" rtlCol="0" anchor="t">
            <a:spAutoFit/>
          </a:bodyPr>
          <a:lstStyle/>
          <a:p>
            <a:r>
              <a:rPr lang="en-IN" sz="4000" dirty="0">
                <a:solidFill>
                  <a:srgbClr val="FFFFFF"/>
                </a:solidFill>
                <a:effectLst/>
                <a:latin typeface="Helvetica" pitchFamily="2" charset="0"/>
              </a:rPr>
              <a:t>Calorie Tracker</a:t>
            </a:r>
          </a:p>
        </p:txBody>
      </p:sp>
      <p:sp>
        <p:nvSpPr>
          <p:cNvPr id="7" name="TextBox 7"/>
          <p:cNvSpPr txBox="1"/>
          <p:nvPr/>
        </p:nvSpPr>
        <p:spPr>
          <a:xfrm>
            <a:off x="911907" y="5646390"/>
            <a:ext cx="7696631" cy="1519647"/>
          </a:xfrm>
          <a:prstGeom prst="rect">
            <a:avLst/>
          </a:prstGeom>
        </p:spPr>
        <p:txBody>
          <a:bodyPr lIns="0" tIns="0" rIns="0" bIns="0" rtlCol="0" anchor="t">
            <a:spAutoFit/>
          </a:bodyPr>
          <a:lstStyle/>
          <a:p>
            <a:pPr marL="0" lvl="0" indent="0" algn="l">
              <a:lnSpc>
                <a:spcPts val="2954"/>
              </a:lnSpc>
              <a:spcBef>
                <a:spcPct val="0"/>
              </a:spcBef>
            </a:pPr>
            <a:r>
              <a:rPr lang="en-IN" sz="2000" b="0" i="0" dirty="0">
                <a:solidFill>
                  <a:srgbClr val="D1D5DB"/>
                </a:solidFill>
                <a:effectLst/>
              </a:rPr>
              <a:t>Creating a calorie tracker is important and relevant to a wide target audience, including individuals who are conscious of their health, fitness enthusiasts, people aiming for weight management, and those with specific dietary requirements. Here's why this problem is significant</a:t>
            </a:r>
            <a:endParaRPr lang="en-US" sz="1969" u="none" strike="noStrike" dirty="0">
              <a:solidFill>
                <a:srgbClr val="F5F5F3"/>
              </a:solidFill>
            </a:endParaRPr>
          </a:p>
        </p:txBody>
      </p:sp>
      <p:sp>
        <p:nvSpPr>
          <p:cNvPr id="8" name="TextBox 8"/>
          <p:cNvSpPr txBox="1"/>
          <p:nvPr/>
        </p:nvSpPr>
        <p:spPr>
          <a:xfrm>
            <a:off x="1039701" y="13134615"/>
            <a:ext cx="7696631" cy="364331"/>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PIDE STATISTICS OR DATA TO SUPPORT YOUR ARGUMENT.</a:t>
            </a:r>
          </a:p>
        </p:txBody>
      </p:sp>
      <p:pic>
        <p:nvPicPr>
          <p:cNvPr id="17" name="Picture 16" descr="Screens screenshot of a mobile app&#10;&#10;Description automatically generated">
            <a:extLst>
              <a:ext uri="{FF2B5EF4-FFF2-40B4-BE49-F238E27FC236}">
                <a16:creationId xmlns:a16="http://schemas.microsoft.com/office/drawing/2014/main" id="{AEEE31DB-A756-3760-1167-8132F189B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3352" y="863984"/>
            <a:ext cx="7772400" cy="77724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r>
              <a:rPr lang="en-US" dirty="0" err="1"/>
              <a:t>jhd</a:t>
            </a:r>
            <a:endParaRPr lang="en-US" dirty="0"/>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dirty="0"/>
            </a:p>
          </p:txBody>
        </p:sp>
      </p:grpSp>
      <p:grpSp>
        <p:nvGrpSpPr>
          <p:cNvPr id="10" name="Group 10"/>
          <p:cNvGrpSpPr/>
          <p:nvPr/>
        </p:nvGrpSpPr>
        <p:grpSpPr>
          <a:xfrm>
            <a:off x="8525286" y="1371847"/>
            <a:ext cx="7626482" cy="2509051"/>
            <a:chOff x="0" y="190500"/>
            <a:chExt cx="10168642" cy="3345402"/>
          </a:xfrm>
        </p:grpSpPr>
        <p:sp>
          <p:nvSpPr>
            <p:cNvPr id="11" name="TextBox 11"/>
            <p:cNvSpPr txBox="1"/>
            <p:nvPr/>
          </p:nvSpPr>
          <p:spPr>
            <a:xfrm>
              <a:off x="0" y="2924366"/>
              <a:ext cx="10168642" cy="611536"/>
            </a:xfrm>
            <a:prstGeom prst="rect">
              <a:avLst/>
            </a:prstGeom>
          </p:spPr>
          <p:txBody>
            <a:bodyPr lIns="0" tIns="0" rIns="0" bIns="0" rtlCol="0" anchor="t">
              <a:spAutoFit/>
            </a:bodyPr>
            <a:lstStyle/>
            <a:p>
              <a:pPr marL="0" lvl="0" indent="0" algn="l">
                <a:lnSpc>
                  <a:spcPts val="3777"/>
                </a:lnSpc>
                <a:spcBef>
                  <a:spcPct val="0"/>
                </a:spcBef>
              </a:pPr>
              <a:r>
                <a:rPr lang="en-US" sz="2905" dirty="0">
                  <a:solidFill>
                    <a:srgbClr val="FFFFFF"/>
                  </a:solidFill>
                  <a:latin typeface="Glacial Indifference"/>
                </a:rPr>
                <a:t> </a:t>
              </a:r>
              <a:endParaRPr lang="en-US" sz="2905" u="none" strike="noStrike" dirty="0">
                <a:solidFill>
                  <a:srgbClr val="FFFFFF"/>
                </a:solidFill>
                <a:latin typeface="Glacial Indifference"/>
              </a:endParaRPr>
            </a:p>
          </p:txBody>
        </p:sp>
        <p:sp>
          <p:nvSpPr>
            <p:cNvPr id="12" name="TextBox 12"/>
            <p:cNvSpPr txBox="1"/>
            <p:nvPr/>
          </p:nvSpPr>
          <p:spPr>
            <a:xfrm>
              <a:off x="0" y="190500"/>
              <a:ext cx="10168642" cy="1681059"/>
            </a:xfrm>
            <a:prstGeom prst="rect">
              <a:avLst/>
            </a:prstGeom>
          </p:spPr>
          <p:txBody>
            <a:bodyPr lIns="0" tIns="0" rIns="0" bIns="0" rtlCol="0" anchor="t">
              <a:spAutoFit/>
            </a:bodyPr>
            <a:lstStyle/>
            <a:p>
              <a:pPr marL="0" lvl="0" indent="0" algn="l">
                <a:lnSpc>
                  <a:spcPts val="9685"/>
                </a:lnSpc>
                <a:spcBef>
                  <a:spcPct val="0"/>
                </a:spcBef>
              </a:pPr>
              <a:r>
                <a:rPr lang="en-US" sz="9685" u="none" strike="noStrike" dirty="0">
                  <a:solidFill>
                    <a:srgbClr val="FFFFFF"/>
                  </a:solidFill>
                  <a:latin typeface="+mj-lt"/>
                </a:rPr>
                <a:t>Solution</a:t>
              </a:r>
            </a:p>
          </p:txBody>
        </p:sp>
      </p:grpSp>
      <p:sp>
        <p:nvSpPr>
          <p:cNvPr id="13" name="TextBox 12">
            <a:extLst>
              <a:ext uri="{FF2B5EF4-FFF2-40B4-BE49-F238E27FC236}">
                <a16:creationId xmlns:a16="http://schemas.microsoft.com/office/drawing/2014/main" id="{FE8A9822-DC4D-34CF-5AF0-FE3943A9FDFA}"/>
              </a:ext>
            </a:extLst>
          </p:cNvPr>
          <p:cNvSpPr txBox="1"/>
          <p:nvPr/>
        </p:nvSpPr>
        <p:spPr>
          <a:xfrm>
            <a:off x="9144000" y="3422246"/>
            <a:ext cx="7930468" cy="646331"/>
          </a:xfrm>
          <a:prstGeom prst="rect">
            <a:avLst/>
          </a:prstGeom>
          <a:noFill/>
        </p:spPr>
        <p:txBody>
          <a:bodyPr wrap="square" rtlCol="0">
            <a:spAutoFit/>
          </a:bodyPr>
          <a:lstStyle/>
          <a:p>
            <a:r>
              <a:rPr lang="en-US" sz="3600" dirty="0">
                <a:solidFill>
                  <a:schemeClr val="bg1"/>
                </a:solidFill>
              </a:rPr>
              <a:t> </a:t>
            </a:r>
          </a:p>
        </p:txBody>
      </p:sp>
      <p:sp>
        <p:nvSpPr>
          <p:cNvPr id="14" name="TextBox 13">
            <a:extLst>
              <a:ext uri="{FF2B5EF4-FFF2-40B4-BE49-F238E27FC236}">
                <a16:creationId xmlns:a16="http://schemas.microsoft.com/office/drawing/2014/main" id="{50B75BB7-B97E-BBEA-0665-4A8C334683F1}"/>
              </a:ext>
            </a:extLst>
          </p:cNvPr>
          <p:cNvSpPr txBox="1"/>
          <p:nvPr/>
        </p:nvSpPr>
        <p:spPr>
          <a:xfrm>
            <a:off x="8872906" y="3086100"/>
            <a:ext cx="7891094" cy="6555641"/>
          </a:xfrm>
          <a:prstGeom prst="rect">
            <a:avLst/>
          </a:prstGeom>
          <a:noFill/>
        </p:spPr>
        <p:txBody>
          <a:bodyPr wrap="square" rtlCol="0">
            <a:spAutoFit/>
          </a:bodyPr>
          <a:lstStyle/>
          <a:p>
            <a:r>
              <a:rPr lang="en-US" sz="3000" dirty="0">
                <a:solidFill>
                  <a:schemeClr val="bg1"/>
                </a:solidFill>
              </a:rPr>
              <a:t>To address this need, we propose the development of a cutting-edge mobile or web application, a "Calorie Tracker." This application will feature a robust calorie tracking system, enabling users to easily monitor their daily calorie intake. It will also have the capability to generate customized diet plans based on individual goals and preferences. In addition, the application will conduct comprehensive nutritional analysis for users, providing valuable insights to help them make informed dietary choices. This integrated solution aims to empower individuals to manage their nutrition effectively and achieve their dietary goals.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183633"/>
            <a:ext cx="20132566" cy="1046635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r>
              <a:rPr lang="en-US" dirty="0"/>
              <a:t>User registration and profile management </a:t>
            </a:r>
          </a:p>
          <a:p>
            <a:r>
              <a:rPr lang="en-US" dirty="0"/>
              <a:t>Calorie Tracking with Extensive Food Database</a:t>
            </a:r>
          </a:p>
          <a:p>
            <a:r>
              <a:rPr lang="en-US" dirty="0"/>
              <a:t>Customized Diet Plans</a:t>
            </a:r>
          </a:p>
          <a:p>
            <a:r>
              <a:rPr lang="en-US" dirty="0"/>
              <a:t>Nutritional Analysis with Visualizations</a:t>
            </a:r>
          </a:p>
          <a:p>
            <a:r>
              <a:rPr lang="en-US" dirty="0"/>
              <a:t>Barcode Scanner for Quick Input</a:t>
            </a:r>
          </a:p>
          <a:p>
            <a:r>
              <a:rPr lang="en-US" dirty="0"/>
              <a:t>Physical Activity Tracking</a:t>
            </a:r>
          </a:p>
          <a:p>
            <a:r>
              <a:rPr lang="en-US" dirty="0"/>
              <a:t>Goal Setting and Tracking</a:t>
            </a:r>
          </a:p>
          <a:p>
            <a:r>
              <a:rPr lang="en-US" dirty="0"/>
              <a:t>Meal Planning </a:t>
            </a:r>
          </a:p>
          <a:p>
            <a:r>
              <a:rPr lang="en-US" dirty="0"/>
              <a:t>Reminders and Notifications</a:t>
            </a:r>
          </a:p>
          <a:p>
            <a:r>
              <a:rPr lang="en-US" dirty="0"/>
              <a:t> Measures</a:t>
            </a:r>
          </a:p>
          <a:p>
            <a:r>
              <a:rPr lang="en-US" dirty="0"/>
              <a:t>Integration with Wearable Devices and apps</a:t>
            </a:r>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Key Features and Functionality</a:t>
            </a:r>
          </a:p>
        </p:txBody>
      </p:sp>
      <p:sp>
        <p:nvSpPr>
          <p:cNvPr id="9" name="TextBox 9"/>
          <p:cNvSpPr txBox="1"/>
          <p:nvPr/>
        </p:nvSpPr>
        <p:spPr>
          <a:xfrm>
            <a:off x="7033770" y="9495785"/>
            <a:ext cx="8626505" cy="388824"/>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pic>
        <p:nvPicPr>
          <p:cNvPr id="19" name="Picture 18">
            <a:extLst>
              <a:ext uri="{FF2B5EF4-FFF2-40B4-BE49-F238E27FC236}">
                <a16:creationId xmlns:a16="http://schemas.microsoft.com/office/drawing/2014/main" id="{DF4BD51E-DD6D-DC25-8CBF-C38BCBE8AC94}"/>
              </a:ext>
            </a:extLst>
          </p:cNvPr>
          <p:cNvPicPr>
            <a:picLocks noChangeAspect="1"/>
          </p:cNvPicPr>
          <p:nvPr/>
        </p:nvPicPr>
        <p:blipFill>
          <a:blip r:embed="rId4"/>
          <a:stretch>
            <a:fillRect/>
          </a:stretch>
        </p:blipFill>
        <p:spPr>
          <a:xfrm>
            <a:off x="872844" y="4613367"/>
            <a:ext cx="5284459" cy="37351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TextBox 20">
            <a:extLst>
              <a:ext uri="{FF2B5EF4-FFF2-40B4-BE49-F238E27FC236}">
                <a16:creationId xmlns:a16="http://schemas.microsoft.com/office/drawing/2014/main" id="{C4C1A6F7-013D-44F3-1558-020D3EE13055}"/>
              </a:ext>
            </a:extLst>
          </p:cNvPr>
          <p:cNvSpPr txBox="1"/>
          <p:nvPr/>
        </p:nvSpPr>
        <p:spPr>
          <a:xfrm>
            <a:off x="8940882" y="2134984"/>
            <a:ext cx="9810180" cy="6017032"/>
          </a:xfrm>
          <a:prstGeom prst="rect">
            <a:avLst/>
          </a:prstGeom>
          <a:noFill/>
        </p:spPr>
        <p:txBody>
          <a:bodyPr wrap="square" rtlCol="0">
            <a:spAutoFit/>
          </a:bodyPr>
          <a:lstStyle/>
          <a:p>
            <a:pPr marL="457200" indent="-457200">
              <a:buFont typeface="Arial" panose="020B0604020202020204" pitchFamily="34" charset="0"/>
              <a:buChar char="•"/>
            </a:pPr>
            <a:r>
              <a:rPr lang="en-US" sz="3500" dirty="0">
                <a:solidFill>
                  <a:schemeClr val="bg1"/>
                </a:solidFill>
              </a:rPr>
              <a:t>User registration and profile management </a:t>
            </a:r>
          </a:p>
          <a:p>
            <a:pPr marL="457200" indent="-457200">
              <a:buFont typeface="Arial" panose="020B0604020202020204" pitchFamily="34" charset="0"/>
              <a:buChar char="•"/>
            </a:pPr>
            <a:r>
              <a:rPr lang="en-US" sz="3500" dirty="0">
                <a:solidFill>
                  <a:schemeClr val="bg1"/>
                </a:solidFill>
              </a:rPr>
              <a:t>Calorie Tracking with Extensive Food Database</a:t>
            </a:r>
          </a:p>
          <a:p>
            <a:pPr marL="457200" indent="-457200">
              <a:buFont typeface="Arial" panose="020B0604020202020204" pitchFamily="34" charset="0"/>
              <a:buChar char="•"/>
            </a:pPr>
            <a:r>
              <a:rPr lang="en-US" sz="3500" dirty="0">
                <a:solidFill>
                  <a:schemeClr val="bg1"/>
                </a:solidFill>
              </a:rPr>
              <a:t>Customized Diet Plans</a:t>
            </a:r>
          </a:p>
          <a:p>
            <a:pPr marL="457200" indent="-457200">
              <a:buFont typeface="Arial" panose="020B0604020202020204" pitchFamily="34" charset="0"/>
              <a:buChar char="•"/>
            </a:pPr>
            <a:r>
              <a:rPr lang="en-US" sz="3500" dirty="0">
                <a:solidFill>
                  <a:schemeClr val="bg1"/>
                </a:solidFill>
              </a:rPr>
              <a:t>Nutritional Analysis with Visualizations</a:t>
            </a:r>
          </a:p>
          <a:p>
            <a:pPr marL="457200" indent="-457200">
              <a:buFont typeface="Arial" panose="020B0604020202020204" pitchFamily="34" charset="0"/>
              <a:buChar char="•"/>
            </a:pPr>
            <a:r>
              <a:rPr lang="en-US" sz="3500" dirty="0">
                <a:solidFill>
                  <a:schemeClr val="bg1"/>
                </a:solidFill>
              </a:rPr>
              <a:t>Barcode Scanner for Quick Input</a:t>
            </a:r>
          </a:p>
          <a:p>
            <a:pPr marL="457200" indent="-457200">
              <a:buFont typeface="Arial" panose="020B0604020202020204" pitchFamily="34" charset="0"/>
              <a:buChar char="•"/>
            </a:pPr>
            <a:r>
              <a:rPr lang="en-US" sz="3500" dirty="0">
                <a:solidFill>
                  <a:schemeClr val="bg1"/>
                </a:solidFill>
              </a:rPr>
              <a:t>Physical Activity Tracking</a:t>
            </a:r>
          </a:p>
          <a:p>
            <a:pPr marL="457200" indent="-457200">
              <a:buFont typeface="Arial" panose="020B0604020202020204" pitchFamily="34" charset="0"/>
              <a:buChar char="•"/>
            </a:pPr>
            <a:r>
              <a:rPr lang="en-US" sz="3500" dirty="0">
                <a:solidFill>
                  <a:schemeClr val="bg1"/>
                </a:solidFill>
              </a:rPr>
              <a:t>Goal Setting and Tracking</a:t>
            </a:r>
          </a:p>
          <a:p>
            <a:pPr marL="457200" indent="-457200">
              <a:buFont typeface="Arial" panose="020B0604020202020204" pitchFamily="34" charset="0"/>
              <a:buChar char="•"/>
            </a:pPr>
            <a:r>
              <a:rPr lang="en-US" sz="3500" dirty="0">
                <a:solidFill>
                  <a:schemeClr val="bg1"/>
                </a:solidFill>
              </a:rPr>
              <a:t>Meal Planning </a:t>
            </a:r>
          </a:p>
          <a:p>
            <a:pPr marL="457200" indent="-457200">
              <a:buFont typeface="Arial" panose="020B0604020202020204" pitchFamily="34" charset="0"/>
              <a:buChar char="•"/>
            </a:pPr>
            <a:r>
              <a:rPr lang="en-US" sz="3500" dirty="0">
                <a:solidFill>
                  <a:schemeClr val="bg1"/>
                </a:solidFill>
              </a:rPr>
              <a:t>Reminders and Notifications</a:t>
            </a:r>
          </a:p>
          <a:p>
            <a:pPr marL="457200" indent="-457200">
              <a:buFont typeface="Arial" panose="020B0604020202020204" pitchFamily="34" charset="0"/>
              <a:buChar char="•"/>
            </a:pPr>
            <a:r>
              <a:rPr lang="en-US" sz="3500" dirty="0">
                <a:solidFill>
                  <a:schemeClr val="bg1"/>
                </a:solidFill>
              </a:rPr>
              <a:t> Measures</a:t>
            </a:r>
          </a:p>
          <a:p>
            <a:pPr marL="457200" indent="-457200">
              <a:buFont typeface="Arial" panose="020B0604020202020204" pitchFamily="34" charset="0"/>
              <a:buChar char="•"/>
            </a:pPr>
            <a:r>
              <a:rPr lang="en-US" sz="3500" dirty="0">
                <a:solidFill>
                  <a:schemeClr val="bg1"/>
                </a:solidFill>
              </a:rPr>
              <a:t>Integration with Wearable Devices and apps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78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grpSp>
        <p:nvGrpSpPr>
          <p:cNvPr id="3" name="Group 3"/>
          <p:cNvGrpSpPr/>
          <p:nvPr/>
        </p:nvGrpSpPr>
        <p:grpSpPr>
          <a:xfrm>
            <a:off x="8458502" y="718832"/>
            <a:ext cx="8491163" cy="7256164"/>
            <a:chOff x="-40276" y="-2174203"/>
            <a:chExt cx="11321551" cy="9674884"/>
          </a:xfrm>
        </p:grpSpPr>
        <p:sp>
          <p:nvSpPr>
            <p:cNvPr id="4" name="TextBox 4"/>
            <p:cNvSpPr txBox="1"/>
            <p:nvPr/>
          </p:nvSpPr>
          <p:spPr>
            <a:xfrm>
              <a:off x="-40276" y="-2174203"/>
              <a:ext cx="11211206" cy="1474258"/>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mj-lt"/>
                </a:rPr>
                <a:t>Social</a:t>
              </a:r>
              <a:r>
                <a:rPr lang="en-US" sz="8000" u="none" strike="noStrike" dirty="0">
                  <a:solidFill>
                    <a:srgbClr val="F5F5F3"/>
                  </a:solidFill>
                  <a:latin typeface="League Spartan"/>
                </a:rPr>
                <a:t> </a:t>
              </a:r>
              <a:r>
                <a:rPr lang="en-US" sz="8000" u="none" strike="noStrike" dirty="0">
                  <a:solidFill>
                    <a:srgbClr val="F5F5F3"/>
                  </a:solidFill>
                </a:rPr>
                <a:t>impact</a:t>
              </a:r>
            </a:p>
          </p:txBody>
        </p:sp>
        <p:sp>
          <p:nvSpPr>
            <p:cNvPr id="5" name="TextBox 5"/>
            <p:cNvSpPr txBox="1"/>
            <p:nvPr/>
          </p:nvSpPr>
          <p:spPr>
            <a:xfrm>
              <a:off x="70069" y="-378397"/>
              <a:ext cx="11211206" cy="7879078"/>
            </a:xfrm>
            <a:prstGeom prst="rect">
              <a:avLst/>
            </a:prstGeom>
          </p:spPr>
          <p:txBody>
            <a:bodyPr lIns="0" tIns="0" rIns="0" bIns="0" rtlCol="0" anchor="t">
              <a:spAutoFit/>
            </a:bodyPr>
            <a:lstStyle/>
            <a:p>
              <a:r>
                <a:rPr lang="en-US" sz="2400" dirty="0">
                  <a:solidFill>
                    <a:schemeClr val="bg1"/>
                  </a:solidFill>
                </a:rPr>
                <a:t>Empowering Individuals</a:t>
              </a:r>
            </a:p>
            <a:p>
              <a:endParaRPr lang="en-US" sz="2400" dirty="0">
                <a:solidFill>
                  <a:schemeClr val="bg1"/>
                </a:solidFill>
              </a:endParaRPr>
            </a:p>
            <a:p>
              <a:r>
                <a:rPr lang="en-US" sz="2400" dirty="0">
                  <a:solidFill>
                    <a:schemeClr val="bg1"/>
                  </a:solidFill>
                </a:rPr>
                <a:t>By providing a tool to make informed dietary choices, the app has the potential to positively impact the overall health and well-being of individuals.</a:t>
              </a:r>
            </a:p>
            <a:p>
              <a:endParaRPr lang="en-US" sz="2400" dirty="0">
                <a:solidFill>
                  <a:schemeClr val="bg1"/>
                </a:solidFill>
              </a:endParaRPr>
            </a:p>
            <a:p>
              <a:r>
                <a:rPr lang="en-US" sz="2400" dirty="0">
                  <a:solidFill>
                    <a:schemeClr val="bg1"/>
                  </a:solidFill>
                </a:rPr>
                <a:t>Reducing Health Risks</a:t>
              </a:r>
            </a:p>
            <a:p>
              <a:endParaRPr lang="en-US" sz="2400" dirty="0">
                <a:solidFill>
                  <a:schemeClr val="bg1"/>
                </a:solidFill>
              </a:endParaRPr>
            </a:p>
            <a:p>
              <a:r>
                <a:rPr lang="en-US" sz="2400" dirty="0">
                  <a:solidFill>
                    <a:schemeClr val="bg1"/>
                  </a:solidFill>
                </a:rPr>
                <a:t>Improved awareness of calorie intake and nutritional content can contribute to reducing health risks associated with poor diet choices.</a:t>
              </a:r>
            </a:p>
            <a:p>
              <a:endParaRPr lang="en-US" sz="2400" dirty="0">
                <a:solidFill>
                  <a:schemeClr val="bg1"/>
                </a:solidFill>
              </a:endParaRPr>
            </a:p>
            <a:p>
              <a:r>
                <a:rPr lang="en-US" sz="2400" dirty="0">
                  <a:solidFill>
                    <a:schemeClr val="bg1"/>
                  </a:solidFill>
                </a:rPr>
                <a:t>Inspiring Healthy Habits</a:t>
              </a:r>
            </a:p>
            <a:p>
              <a:endParaRPr lang="en-US" sz="2400" dirty="0">
                <a:solidFill>
                  <a:schemeClr val="bg1"/>
                </a:solidFill>
              </a:endParaRPr>
            </a:p>
            <a:p>
              <a:r>
                <a:rPr lang="en-US" sz="2400" dirty="0">
                  <a:solidFill>
                    <a:schemeClr val="bg1"/>
                  </a:solidFill>
                </a:rPr>
                <a:t>By helping users track progress towards health and fitness goals, the app encourages the adoption of sustainable healthy habits.</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dirty="0">
                <a:solidFill>
                  <a:srgbClr val="F5F5F3"/>
                </a:solidFill>
                <a:latin typeface="+mj-lt"/>
              </a:rPr>
              <a:t>Technologies</a:t>
            </a:r>
            <a:r>
              <a:rPr lang="en-US" sz="8553" u="none" strike="noStrike" dirty="0">
                <a:solidFill>
                  <a:srgbClr val="F5F5F3"/>
                </a:solidFill>
                <a:latin typeface="League Spartan"/>
              </a:rPr>
              <a:t> </a:t>
            </a:r>
            <a:r>
              <a:rPr lang="en-US" sz="8553" u="none" strike="noStrike" dirty="0">
                <a:solidFill>
                  <a:srgbClr val="F5F5F3"/>
                </a:solidFill>
                <a:latin typeface="+mj-lt"/>
              </a:rPr>
              <a:t>Used</a:t>
            </a:r>
          </a:p>
        </p:txBody>
      </p:sp>
      <p:sp>
        <p:nvSpPr>
          <p:cNvPr id="10" name="TextBox 10"/>
          <p:cNvSpPr txBox="1"/>
          <p:nvPr/>
        </p:nvSpPr>
        <p:spPr>
          <a:xfrm>
            <a:off x="9164753" y="3248845"/>
            <a:ext cx="8355561" cy="3339184"/>
          </a:xfrm>
          <a:prstGeom prst="rect">
            <a:avLst/>
          </a:prstGeom>
        </p:spPr>
        <p:txBody>
          <a:bodyPr wrap="square" lIns="0" tIns="0" rIns="0" bIns="0" rtlCol="0" anchor="t">
            <a:spAutoFit/>
          </a:bodyPr>
          <a:lstStyle/>
          <a:p>
            <a:pPr marL="0" lvl="0" indent="0">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LANGUAGES LIKE </a:t>
            </a:r>
            <a:r>
              <a:rPr lang="en-US" sz="2954" dirty="0">
                <a:solidFill>
                  <a:srgbClr val="F5F5F3"/>
                </a:solidFill>
                <a:latin typeface="Glacial Indifference Bold"/>
              </a:rPr>
              <a:t>DART</a:t>
            </a:r>
            <a:r>
              <a:rPr lang="en-US" sz="2954" u="none" strike="noStrike" dirty="0">
                <a:solidFill>
                  <a:srgbClr val="F5F5F3"/>
                </a:solidFill>
                <a:latin typeface="Glacial Indifference Bold"/>
              </a:rPr>
              <a:t> AND PYTHON, AS WELL AS TOOLS LIKE GITHUB AND </a:t>
            </a:r>
            <a:r>
              <a:rPr lang="en-US" sz="2954" dirty="0">
                <a:solidFill>
                  <a:srgbClr val="F5F5F3"/>
                </a:solidFill>
                <a:latin typeface="Glacial Indifference Bold"/>
              </a:rPr>
              <a:t>Flutter, API </a:t>
            </a:r>
            <a:r>
              <a:rPr lang="en-US" sz="3100" dirty="0">
                <a:solidFill>
                  <a:srgbClr val="F5F5F3"/>
                </a:solidFill>
                <a:latin typeface="Glacial Indifference Bold"/>
              </a:rPr>
              <a:t>integration ,Machine Learning and Data Analysis</a:t>
            </a:r>
            <a:r>
              <a:rPr lang="en-US" sz="3100" u="none" strike="noStrike" dirty="0">
                <a:solidFill>
                  <a:srgbClr val="F5F5F3"/>
                </a:solidFill>
                <a:latin typeface="Glacial Indifference Bold"/>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3220712" y="3151729"/>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7565634" y="3187436"/>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11835309" y="3151729"/>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dirty="0">
                <a:solidFill>
                  <a:srgbClr val="FFBD59"/>
                </a:solidFill>
              </a:rPr>
              <a:t>The Team</a:t>
            </a:r>
          </a:p>
        </p:txBody>
      </p:sp>
      <p:sp>
        <p:nvSpPr>
          <p:cNvPr id="21" name="TextBox 21"/>
          <p:cNvSpPr txBox="1"/>
          <p:nvPr/>
        </p:nvSpPr>
        <p:spPr>
          <a:xfrm>
            <a:off x="4207150" y="5017807"/>
            <a:ext cx="2687924" cy="458202"/>
          </a:xfrm>
          <a:prstGeom prst="rect">
            <a:avLst/>
          </a:prstGeom>
        </p:spPr>
        <p:txBody>
          <a:bodyPr lIns="0" tIns="0" rIns="0" bIns="0" rtlCol="0" anchor="t">
            <a:spAutoFit/>
          </a:bodyPr>
          <a:lstStyle/>
          <a:p>
            <a:pPr>
              <a:lnSpc>
                <a:spcPts val="3410"/>
              </a:lnSpc>
            </a:pPr>
            <a:r>
              <a:rPr lang="en-US" sz="3410" dirty="0">
                <a:solidFill>
                  <a:srgbClr val="FFBD59"/>
                </a:solidFill>
              </a:rPr>
              <a:t>Adnan</a:t>
            </a:r>
          </a:p>
        </p:txBody>
      </p:sp>
      <p:sp>
        <p:nvSpPr>
          <p:cNvPr id="23" name="TextBox 23"/>
          <p:cNvSpPr txBox="1"/>
          <p:nvPr/>
        </p:nvSpPr>
        <p:spPr>
          <a:xfrm>
            <a:off x="8412736" y="5102251"/>
            <a:ext cx="2687924" cy="458202"/>
          </a:xfrm>
          <a:prstGeom prst="rect">
            <a:avLst/>
          </a:prstGeom>
        </p:spPr>
        <p:txBody>
          <a:bodyPr lIns="0" tIns="0" rIns="0" bIns="0" rtlCol="0" anchor="t">
            <a:spAutoFit/>
          </a:bodyPr>
          <a:lstStyle/>
          <a:p>
            <a:pPr marL="0" lvl="0" indent="0">
              <a:lnSpc>
                <a:spcPts val="3410"/>
              </a:lnSpc>
            </a:pPr>
            <a:r>
              <a:rPr lang="en-US" sz="3410" dirty="0">
                <a:solidFill>
                  <a:srgbClr val="FFBD59"/>
                </a:solidFill>
              </a:rPr>
              <a:t>Pranav</a:t>
            </a:r>
          </a:p>
        </p:txBody>
      </p:sp>
      <p:sp>
        <p:nvSpPr>
          <p:cNvPr id="25" name="TextBox 25"/>
          <p:cNvSpPr txBox="1"/>
          <p:nvPr/>
        </p:nvSpPr>
        <p:spPr>
          <a:xfrm>
            <a:off x="12779053" y="5143500"/>
            <a:ext cx="2586320" cy="458202"/>
          </a:xfrm>
          <a:prstGeom prst="rect">
            <a:avLst/>
          </a:prstGeom>
        </p:spPr>
        <p:txBody>
          <a:bodyPr lIns="0" tIns="0" rIns="0" bIns="0" rtlCol="0" anchor="t">
            <a:spAutoFit/>
          </a:bodyPr>
          <a:lstStyle/>
          <a:p>
            <a:pPr marL="0" lvl="0" indent="0">
              <a:lnSpc>
                <a:spcPts val="3410"/>
              </a:lnSpc>
            </a:pPr>
            <a:r>
              <a:rPr lang="en-US" sz="3410" dirty="0" err="1">
                <a:solidFill>
                  <a:srgbClr val="FFBD59"/>
                </a:solidFill>
              </a:rPr>
              <a:t>Sharfa</a:t>
            </a:r>
            <a:endParaRPr lang="en-US" sz="3410" dirty="0">
              <a:solidFill>
                <a:srgbClr val="FFBD5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mj-lt"/>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379</Words>
  <Application>Microsoft Office PowerPoint</Application>
  <PresentationFormat>Custom</PresentationFormat>
  <Paragraphs>54</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cp:lastModifiedBy>PRANAV RAYAPROLU</cp:lastModifiedBy>
  <cp:revision>13</cp:revision>
  <dcterms:created xsi:type="dcterms:W3CDTF">2006-08-16T00:00:00Z</dcterms:created>
  <dcterms:modified xsi:type="dcterms:W3CDTF">2023-10-28T06:33:57Z</dcterms:modified>
  <dc:identifier>DAFxrxF-qp8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2023-10-28T06:20:11Z</vt:lpwstr>
  </property>
  <property fmtid="{D5CDD505-2E9C-101B-9397-08002B2CF9AE}" pid="4" name="MSIP_Label_defa4170-0d19-0005-0004-bc88714345d2_Method">
    <vt:lpwstr>Privileged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dc45f34a-280e-4ace-97b8-971838725870</vt:lpwstr>
  </property>
  <property fmtid="{D5CDD505-2E9C-101B-9397-08002B2CF9AE}" pid="7" name="MSIP_Label_defa4170-0d19-0005-0004-bc88714345d2_ActionId">
    <vt:lpwstr>15ea4b93-99cd-4831-bcf2-674d9ae927c1</vt:lpwstr>
  </property>
  <property fmtid="{D5CDD505-2E9C-101B-9397-08002B2CF9AE}" pid="8" name="MSIP_Label_defa4170-0d19-0005-0004-bc88714345d2_ContentBits">
    <vt:lpwstr>0</vt:lpwstr>
  </property>
</Properties>
</file>